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8" d="100"/>
          <a:sy n="68" d="100"/>
        </p:scale>
        <p:origin x="-408" y="-120"/>
      </p:cViewPr>
      <p:guideLst>
        <p:guide orient="horz" pos="340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Marcador de fech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08-09-19</a:t>
            </a:fld>
            <a:endParaRPr lang="en-US"/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ector rec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Marcador de número de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08-09-19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á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c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08-09-19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08-09-19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á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08-09-19</a:t>
            </a:fld>
            <a:endParaRPr lang="en-US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08-09-19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Marcador de conteni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12" name="Marcador de conteni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c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á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08-09-19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Conector rec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26" name="Marcador de conteni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‹Nr.›</a:t>
            </a:fld>
            <a:endParaRPr kumimoji="0" lang="en-US" dirty="0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08-09-19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á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á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08-09-19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á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c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Marcador de conteni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08-09-19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c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Arrastre la imagen al marcador de posición o haga clic en el icono para agregar</a:t>
            </a:r>
            <a:endParaRPr kumimoji="0"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08-09-19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08-09-19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c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‹Nr.›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Marcador de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3" name="Marcador de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Profesores</a:t>
            </a:r>
          </a:p>
          <a:p>
            <a:r>
              <a:rPr lang="es-ES" dirty="0" smtClean="0"/>
              <a:t>Javiera </a:t>
            </a:r>
            <a:r>
              <a:rPr lang="es-ES" dirty="0" err="1" smtClean="0"/>
              <a:t>albarrán</a:t>
            </a:r>
            <a:r>
              <a:rPr lang="es-ES" dirty="0" smtClean="0"/>
              <a:t> hola</a:t>
            </a:r>
          </a:p>
          <a:p>
            <a:r>
              <a:rPr lang="es-ES" dirty="0" smtClean="0"/>
              <a:t>Diego molina </a:t>
            </a:r>
            <a:r>
              <a:rPr lang="es-ES" dirty="0" err="1" smtClean="0"/>
              <a:t>conzué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LAS NORMAS Y EL GÉNERO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8819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Competencias del curso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L" dirty="0" smtClean="0"/>
              <a:t>Dentro de las competencias de formación fundamental:</a:t>
            </a:r>
          </a:p>
          <a:p>
            <a:pPr marL="0" indent="0">
              <a:buNone/>
            </a:pPr>
            <a:endParaRPr lang="es-CL" dirty="0" smtClean="0"/>
          </a:p>
          <a:p>
            <a:pPr marL="514350" indent="-514350">
              <a:buFont typeface="+mj-lt"/>
              <a:buAutoNum type="arabicPeriod"/>
            </a:pPr>
            <a:r>
              <a:rPr lang="es-CL" dirty="0" smtClean="0"/>
              <a:t>Reconocer </a:t>
            </a:r>
            <a:r>
              <a:rPr lang="es-CL" dirty="0"/>
              <a:t>la dimensión trascendente de la existencia humana, y la antropología cristiana como respuesta valiosa al sentido de la vida. </a:t>
            </a:r>
            <a:endParaRPr lang="es-ES_tradnl" dirty="0"/>
          </a:p>
          <a:p>
            <a:pPr marL="514350" indent="-514350">
              <a:buFont typeface="+mj-lt"/>
              <a:buAutoNum type="arabicPeriod"/>
            </a:pPr>
            <a:r>
              <a:rPr lang="es-CL" dirty="0" smtClean="0"/>
              <a:t>Actuar </a:t>
            </a:r>
            <a:r>
              <a:rPr lang="es-CL" dirty="0"/>
              <a:t>de manera responsable, iluminados por la propuesta cristiana, en contextos reales, con autonomía y respeto hacia los demás, buscando el bien común y la realización de la persona humana, en un contexto de diversidad. </a:t>
            </a:r>
            <a:endParaRPr lang="es-ES_tradnl" dirty="0"/>
          </a:p>
          <a:p>
            <a:pPr marL="514350" indent="-514350">
              <a:buFont typeface="+mj-lt"/>
              <a:buAutoNum type="arabicPeriod"/>
            </a:pPr>
            <a:r>
              <a:rPr lang="es-CL" dirty="0" smtClean="0"/>
              <a:t>Demostrar </a:t>
            </a:r>
            <a:r>
              <a:rPr lang="es-CL" dirty="0"/>
              <a:t>capacidad de análisis, abstracción, síntesis y reflexión crítica en el manejo de información, con el fin de resolver problemas y/o construir sus propios conocimientos a nivel personal, como en el trabajo en equipos interdisciplinarios. </a:t>
            </a:r>
            <a:endParaRPr lang="es-ES_tradnl" dirty="0"/>
          </a:p>
          <a:p>
            <a:pPr marL="514350" indent="-514350">
              <a:buFont typeface="+mj-lt"/>
              <a:buAutoNum type="arabicPeriod"/>
            </a:pPr>
            <a:r>
              <a:rPr lang="es-CL" dirty="0" smtClean="0"/>
              <a:t>Liderar </a:t>
            </a:r>
            <a:r>
              <a:rPr lang="es-CL" dirty="0"/>
              <a:t>la participación en instancias democráticas, comprometiendo su formación al servicio de su comunidad y el desarrollo del país.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6880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Contenidos del curso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 smtClean="0"/>
              <a:t>Las normas éticas y el género.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Marco conceptual.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La ética cristiana y el enfoque de género.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La equidad de género como problema ético.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Las normas internacionales y el género.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Los derechos de las mujeres como DD.HH.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Sistemas internacionales de protección. 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Protección específica: tratados internacionales.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Las normas nacionales y el género. 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Marco conceptual y feminismo. 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El principio de igualdad y no discriminación. 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Relaciones laborales y género.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Seguridad social y género.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Relaciones de familia y género.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Violencia y género.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8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Evaluación de los resultados de aprendizaje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b="1" dirty="0" smtClean="0"/>
              <a:t>1. Actividades formativas:</a:t>
            </a:r>
          </a:p>
          <a:p>
            <a:pPr marL="0" indent="0">
              <a:buNone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6 en total.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Se evalúa participación.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Ponderación del 20%.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No existe periodo recuperativo.</a:t>
            </a:r>
          </a:p>
          <a:p>
            <a:pPr marL="514350" indent="-514350">
              <a:buFont typeface="+mj-lt"/>
              <a:buAutoNum type="arabicPeriod"/>
            </a:pPr>
            <a:endParaRPr lang="es-ES" dirty="0"/>
          </a:p>
        </p:txBody>
      </p:sp>
      <p:pic>
        <p:nvPicPr>
          <p:cNvPr id="4" name="Imagen 3" descr="Captura de pantalla 2019-09-08 a la(s) 23.17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550" y="4576763"/>
            <a:ext cx="339090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24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Evaluación de los resultados de aprendizaje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ES" sz="3500" b="1" dirty="0" smtClean="0"/>
              <a:t>2. Cuestionarios:</a:t>
            </a:r>
          </a:p>
          <a:p>
            <a:pPr marL="788670" lvl="1" indent="-514350">
              <a:buFont typeface="+mj-lt"/>
              <a:buAutoNum type="arabicPeriod"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7 en total.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Se evalúan los contenidos con preguntas de ítems cerrados.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Son 10 preguntas, que deben contestarse en 20 minutos.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No contestar un cuestionario dentro de plazo, implica obtener la nota mínima.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Las notas aparecen automáticamente cuando se cierra el cuestionario.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Ponderación del 80%.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Objeciones: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Son personales (banco de preguntas).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Plazo de 3 días desde que se conocen las alternativas </a:t>
            </a:r>
            <a:r>
              <a:rPr lang="es-ES" dirty="0" smtClean="0"/>
              <a:t>correctas (mi</a:t>
            </a:r>
            <a:r>
              <a:rPr lang="es-ES" dirty="0" smtClean="0"/>
              <a:t>ércoles)</a:t>
            </a:r>
            <a:r>
              <a:rPr lang="es-ES" dirty="0" smtClean="0"/>
              <a:t>.</a:t>
            </a:r>
            <a:endParaRPr lang="es-E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Debe contener impresión de pantalla.</a:t>
            </a:r>
          </a:p>
          <a:p>
            <a:pPr marL="788670" lvl="1" indent="-514350">
              <a:buFont typeface="+mj-lt"/>
              <a:buAutoNum type="arabicPeriod"/>
            </a:pPr>
            <a:r>
              <a:rPr lang="es-ES" dirty="0" smtClean="0"/>
              <a:t>Debe plantearse en foro “Objeciones a evaluaciones</a:t>
            </a:r>
            <a:r>
              <a:rPr lang="es-ES" dirty="0" smtClean="0"/>
              <a:t>”.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062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Ruta de aprendizaje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27266905"/>
              </p:ext>
            </p:extLst>
          </p:nvPr>
        </p:nvGraphicFramePr>
        <p:xfrm>
          <a:off x="301625" y="1527175"/>
          <a:ext cx="850424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052"/>
                <a:gridCol w="1743730"/>
                <a:gridCol w="3137487"/>
                <a:gridCol w="1307286"/>
                <a:gridCol w="1391685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Semana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Módulo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Tema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Evaluación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Tutor</a:t>
                      </a:r>
                      <a:r>
                        <a:rPr lang="es-ES" sz="1200" baseline="0" dirty="0" smtClean="0"/>
                        <a:t> Virtual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</a:t>
                      </a:r>
                      <a:endParaRPr lang="es-E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</a:t>
                      </a:r>
                    </a:p>
                    <a:p>
                      <a:pPr algn="ctr"/>
                      <a:r>
                        <a:rPr lang="es-ES" sz="1200" dirty="0" smtClean="0"/>
                        <a:t>Normas</a:t>
                      </a:r>
                      <a:r>
                        <a:rPr lang="es-ES" sz="1200" baseline="0" dirty="0" smtClean="0"/>
                        <a:t> éticas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Conceptos fundamentales.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AF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DM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2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La ética y el género.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DM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3</a:t>
                      </a:r>
                      <a:endParaRPr lang="es-ES" sz="12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2</a:t>
                      </a:r>
                    </a:p>
                    <a:p>
                      <a:pPr algn="ctr"/>
                      <a:r>
                        <a:rPr lang="es-ES" sz="1200" dirty="0" smtClean="0"/>
                        <a:t>Normas internacionales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Derechos humanos.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AF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JA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4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Sistemas</a:t>
                      </a:r>
                      <a:r>
                        <a:rPr lang="es-ES" sz="1200" baseline="0" dirty="0" smtClean="0"/>
                        <a:t> de protección internacional.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JA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5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CEDAW y OP-CEDAW.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AF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DM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6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Belém do</a:t>
                      </a:r>
                      <a:r>
                        <a:rPr lang="es-ES" sz="1200" baseline="0" dirty="0" smtClean="0"/>
                        <a:t> Pará.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DM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7</a:t>
                      </a:r>
                      <a:endParaRPr lang="es-ES" sz="1200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3</a:t>
                      </a:r>
                    </a:p>
                    <a:p>
                      <a:pPr algn="ctr"/>
                      <a:r>
                        <a:rPr lang="es-ES" sz="1200" dirty="0" smtClean="0"/>
                        <a:t>Normas nacionales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Género y feminismo.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AF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JA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8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Igualdad</a:t>
                      </a:r>
                      <a:r>
                        <a:rPr lang="es-ES" sz="1200" baseline="0" dirty="0" smtClean="0"/>
                        <a:t> y no discriminación.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JA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9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Relaciones</a:t>
                      </a:r>
                      <a:r>
                        <a:rPr lang="es-ES" sz="1200" baseline="0" dirty="0" smtClean="0"/>
                        <a:t> laborales I.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AF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DM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10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Relaciones laborales</a:t>
                      </a:r>
                      <a:r>
                        <a:rPr lang="es-ES" sz="1200" baseline="0" dirty="0" smtClean="0"/>
                        <a:t> II.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DM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11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Seguridad</a:t>
                      </a:r>
                      <a:r>
                        <a:rPr lang="es-ES" sz="1200" baseline="0" dirty="0" smtClean="0"/>
                        <a:t> social.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AF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JA 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12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Relaciones</a:t>
                      </a:r>
                      <a:r>
                        <a:rPr lang="es-ES" sz="1200" baseline="0" dirty="0" smtClean="0"/>
                        <a:t> de familia.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JA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13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Violencia y género.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DM-JA</a:t>
                      </a:r>
                      <a:endParaRPr lang="es-E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77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Comunicaci</a:t>
            </a:r>
            <a:r>
              <a:rPr lang="es-ES" dirty="0" smtClean="0"/>
              <a:t>ón con Tutores Virtuales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Foros:</a:t>
            </a:r>
          </a:p>
          <a:p>
            <a:pPr lvl="1"/>
            <a:r>
              <a:rPr lang="es-ES" dirty="0" smtClean="0"/>
              <a:t>Foro de Avisos y Novedades</a:t>
            </a:r>
          </a:p>
          <a:p>
            <a:pPr lvl="1"/>
            <a:r>
              <a:rPr lang="es-ES" dirty="0" smtClean="0"/>
              <a:t>Foro de Consultas</a:t>
            </a:r>
          </a:p>
          <a:p>
            <a:pPr lvl="1"/>
            <a:r>
              <a:rPr lang="es-ES" dirty="0" smtClean="0"/>
              <a:t>Foro de Objeciones a evaluaciones</a:t>
            </a:r>
          </a:p>
          <a:p>
            <a:endParaRPr lang="es-ES" dirty="0"/>
          </a:p>
          <a:p>
            <a:r>
              <a:rPr lang="es-ES" dirty="0" smtClean="0"/>
              <a:t>Acuerdos:</a:t>
            </a:r>
          </a:p>
          <a:p>
            <a:pPr lvl="1"/>
            <a:r>
              <a:rPr lang="es-ES" dirty="0" smtClean="0"/>
              <a:t>Respuestas de los tutores (generales y particulares)</a:t>
            </a:r>
          </a:p>
          <a:p>
            <a:pPr lvl="1"/>
            <a:r>
              <a:rPr lang="es-ES" dirty="0" smtClean="0"/>
              <a:t>Plazos para respuestas de los tutores</a:t>
            </a:r>
            <a:endParaRPr lang="es-ES" dirty="0"/>
          </a:p>
          <a:p>
            <a:pPr lvl="1"/>
            <a:r>
              <a:rPr lang="es-ES" dirty="0" smtClean="0"/>
              <a:t>Normas de trato social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5562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Cierre del curso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Nota de aprobación: 4,0.</a:t>
            </a:r>
          </a:p>
          <a:p>
            <a:r>
              <a:rPr lang="es-ES" dirty="0" smtClean="0"/>
              <a:t>Pruebas recuperativas:</a:t>
            </a:r>
          </a:p>
          <a:p>
            <a:pPr lvl="1"/>
            <a:r>
              <a:rPr lang="es-ES" dirty="0" smtClean="0"/>
              <a:t>Semana del 9 de diciembre. </a:t>
            </a:r>
          </a:p>
          <a:p>
            <a:pPr lvl="1"/>
            <a:r>
              <a:rPr lang="es-ES" dirty="0" smtClean="0"/>
              <a:t>Deben justificarse en la respectiva Unidad Académica, como cualquier inasistencia a una evaluación. </a:t>
            </a:r>
          </a:p>
          <a:p>
            <a:pPr lvl="1"/>
            <a:r>
              <a:rPr lang="es-ES" dirty="0" smtClean="0"/>
              <a:t>Las actividades formativas no se recuperan.</a:t>
            </a:r>
          </a:p>
          <a:p>
            <a:r>
              <a:rPr lang="es-ES" dirty="0" smtClean="0"/>
              <a:t>Cierre de actas:</a:t>
            </a:r>
          </a:p>
          <a:p>
            <a:pPr lvl="1"/>
            <a:r>
              <a:rPr lang="es-ES" dirty="0" smtClean="0"/>
              <a:t>Depende de la Unidad Académica: Derecho.</a:t>
            </a:r>
          </a:p>
          <a:p>
            <a:pPr lvl="1"/>
            <a:r>
              <a:rPr lang="es-ES" dirty="0" smtClean="0"/>
              <a:t>Está planificado para el 28 de diciembre.</a:t>
            </a:r>
          </a:p>
        </p:txBody>
      </p:sp>
    </p:spTree>
    <p:extLst>
      <p:ext uri="{BB962C8B-B14F-4D97-AF65-F5344CB8AC3E}">
        <p14:creationId xmlns:p14="http://schemas.microsoft.com/office/powerpoint/2010/main" val="1037230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ívico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Cívico.thmx</Template>
  <TotalTime>36</TotalTime>
  <Words>593</Words>
  <Application>Microsoft Macintosh PowerPoint</Application>
  <PresentationFormat>Presentación en pantalla (4:3)</PresentationFormat>
  <Paragraphs>131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Cívico</vt:lpstr>
      <vt:lpstr>LAS NORMAS Y EL GÉNERO</vt:lpstr>
      <vt:lpstr>Competencias del curso</vt:lpstr>
      <vt:lpstr>Contenidos del curso</vt:lpstr>
      <vt:lpstr>Evaluación de los resultados de aprendizaje</vt:lpstr>
      <vt:lpstr>Evaluación de los resultados de aprendizaje</vt:lpstr>
      <vt:lpstr>Ruta de aprendizaje</vt:lpstr>
      <vt:lpstr>Comunicación con Tutores Virtuales</vt:lpstr>
      <vt:lpstr>Cierre del curso</vt:lpstr>
    </vt:vector>
  </TitlesOfParts>
  <Company>Directemar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NORMAS Y EL GÉNERO</dc:title>
  <dc:creator>Javiera Albarrán</dc:creator>
  <cp:lastModifiedBy>Javiera Albarrán</cp:lastModifiedBy>
  <cp:revision>8</cp:revision>
  <dcterms:created xsi:type="dcterms:W3CDTF">2019-09-09T01:51:20Z</dcterms:created>
  <dcterms:modified xsi:type="dcterms:W3CDTF">2019-09-09T02:29:16Z</dcterms:modified>
</cp:coreProperties>
</file>